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bookmarkIdSeed="2">
  <p:sldMasterIdLst>
    <p:sldMasterId id="2147483716" r:id="rId1"/>
  </p:sldMasterIdLst>
  <p:notesMasterIdLst>
    <p:notesMasterId r:id="rId18"/>
  </p:notesMasterIdLst>
  <p:handoutMasterIdLst>
    <p:handoutMasterId r:id="rId19"/>
  </p:handoutMasterIdLst>
  <p:sldIdLst>
    <p:sldId id="308" r:id="rId2"/>
    <p:sldId id="281" r:id="rId3"/>
    <p:sldId id="335" r:id="rId4"/>
    <p:sldId id="359" r:id="rId5"/>
    <p:sldId id="360" r:id="rId6"/>
    <p:sldId id="361" r:id="rId7"/>
    <p:sldId id="362" r:id="rId8"/>
    <p:sldId id="326" r:id="rId9"/>
    <p:sldId id="336" r:id="rId10"/>
    <p:sldId id="358" r:id="rId11"/>
    <p:sldId id="337" r:id="rId12"/>
    <p:sldId id="330" r:id="rId13"/>
    <p:sldId id="339" r:id="rId14"/>
    <p:sldId id="349" r:id="rId15"/>
    <p:sldId id="304" r:id="rId16"/>
    <p:sldId id="306" r:id="rId17"/>
  </p:sldIdLst>
  <p:sldSz cx="9144000" cy="5143500" type="screen16x9"/>
  <p:notesSz cx="6858000" cy="9144000"/>
  <p:embeddedFontLst>
    <p:embeddedFont>
      <p:font typeface="Roboto Regular" panose="02000000000000000000" pitchFamily="2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F6ADBD-3FC7-6349-A56F-F2B9C4C94979}">
          <p14:sldIdLst>
            <p14:sldId id="308"/>
            <p14:sldId id="281"/>
          </p14:sldIdLst>
        </p14:section>
        <p14:section name="SECTION 1" id="{50AA2E71-802C-6845-B402-EADC31EECB30}">
          <p14:sldIdLst>
            <p14:sldId id="335"/>
            <p14:sldId id="359"/>
            <p14:sldId id="360"/>
            <p14:sldId id="361"/>
            <p14:sldId id="362"/>
            <p14:sldId id="326"/>
            <p14:sldId id="336"/>
            <p14:sldId id="358"/>
            <p14:sldId id="337"/>
            <p14:sldId id="330"/>
            <p14:sldId id="339"/>
            <p14:sldId id="349"/>
            <p14:sldId id="304"/>
            <p14:sldId id="306"/>
          </p14:sldIdLst>
        </p14:section>
        <p14:section name="TIMELINE" id="{09655D99-9B23-A943-AE76-7E2A3C6EF6D8}">
          <p14:sldIdLst/>
        </p14:section>
      </p14:sectionLst>
    </p:ext>
    <p:ext uri="{EFAFB233-063F-42B5-8137-9DF3F51BA10A}">
      <p15:sldGuideLst xmlns:p15="http://schemas.microsoft.com/office/powerpoint/2012/main">
        <p15:guide id="2" pos="4968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62C"/>
    <a:srgbClr val="6F1B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1111" autoAdjust="0"/>
  </p:normalViewPr>
  <p:slideViewPr>
    <p:cSldViewPr snapToGrid="0" showGuides="1">
      <p:cViewPr varScale="1">
        <p:scale>
          <a:sx n="130" d="100"/>
          <a:sy n="130" d="100"/>
        </p:scale>
        <p:origin x="1474" y="53"/>
      </p:cViewPr>
      <p:guideLst>
        <p:guide pos="4968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44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boto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Roboto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7C797-B46E-934E-A9B5-FF65575F53E4}" type="slidenum">
              <a:rPr lang="en-US" smtClean="0">
                <a:latin typeface="Roboto Regular" charset="0"/>
              </a:rPr>
              <a:t>‹#›</a:t>
            </a:fld>
            <a:endParaRPr lang="en-US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68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 Regular" charset="0"/>
              </a:defRPr>
            </a:lvl1pPr>
          </a:lstStyle>
          <a:p>
            <a:fld id="{66AC886D-0E04-4D32-8700-6F538542D766}" type="datetimeFigureOut">
              <a:rPr lang="en-US" smtClean="0"/>
              <a:pPr/>
              <a:t>11/30/2016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Regular" charset="0"/>
              </a:defRPr>
            </a:lvl1pPr>
          </a:lstStyle>
          <a:p>
            <a:fld id="{276E01C0-9FAF-4E87-9670-5EE0D47B33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1pPr>
    <a:lvl2pPr marL="342892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2pPr>
    <a:lvl3pPr marL="685783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3pPr>
    <a:lvl4pPr marL="1028675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4pPr>
    <a:lvl5pPr marL="1371566" algn="l" defTabSz="685783" rtl="0" eaLnBrk="1" latinLnBrk="0" hangingPunct="1">
      <a:defRPr sz="900" b="0" i="0" kern="1200">
        <a:solidFill>
          <a:schemeClr val="tx1"/>
        </a:solidFill>
        <a:latin typeface="Roboto Regular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4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9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2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E01C0-9FAF-4E87-9670-5EE0D47B333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6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4" y="1255537"/>
            <a:ext cx="4923331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4" y="2301908"/>
            <a:ext cx="2608729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14435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 smtClean="0">
                <a:latin typeface="Roboto Regular" charset="0"/>
              </a:rPr>
              <a:t>To change this background…</a:t>
            </a:r>
            <a:r>
              <a:rPr lang="en-US" sz="1050" b="0" i="0" baseline="0" dirty="0" smtClean="0">
                <a:latin typeface="Roboto Regular" charset="0"/>
              </a:rPr>
              <a:t>Right click and select “Format Background”</a:t>
            </a:r>
            <a:br>
              <a:rPr lang="en-US" sz="1050" b="0" i="0" baseline="0" dirty="0" smtClean="0">
                <a:latin typeface="Roboto Regular" charset="0"/>
              </a:rPr>
            </a:br>
            <a:endParaRPr lang="en-US" sz="1050" b="0" i="0" baseline="0" dirty="0" smtClean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 smtClean="0">
                <a:latin typeface="Roboto Regular" charset="0"/>
              </a:rPr>
              <a:t>Navigate to “Images/Covers” folder included with this template &amp; select an image to replace the current with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2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414435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 smtClean="0">
                <a:latin typeface="Roboto Regular" charset="0"/>
              </a:rPr>
              <a:t>To change this background…</a:t>
            </a:r>
            <a:r>
              <a:rPr lang="en-US" sz="1050" b="0" i="0" baseline="0" dirty="0" smtClean="0">
                <a:latin typeface="Roboto Regular" charset="0"/>
              </a:rPr>
              <a:t>Right click and select “Format Background”</a:t>
            </a:r>
            <a:br>
              <a:rPr lang="en-US" sz="1050" b="0" i="0" baseline="0" dirty="0" smtClean="0">
                <a:latin typeface="Roboto Regular" charset="0"/>
              </a:rPr>
            </a:br>
            <a:endParaRPr lang="en-US" sz="1050" b="0" i="0" baseline="0" dirty="0" smtClean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 smtClean="0">
                <a:latin typeface="Roboto Regular" charset="0"/>
              </a:rPr>
              <a:t>Navigate to “Images/Covers” folder included with this template &amp; select an image to replace the current with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87520" y="12293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7" name="Right Arrow 16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228725" y="4553124"/>
            <a:ext cx="2307772" cy="748103"/>
            <a:chOff x="12201526" y="6147058"/>
            <a:chExt cx="3077029" cy="747486"/>
          </a:xfrm>
        </p:grpSpPr>
        <p:sp>
          <p:nvSpPr>
            <p:cNvPr id="19" name="Rectangle 18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050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chemeClr val="bg1"/>
                  </a:solidFill>
                  <a:latin typeface="Roboto Regular" charset="0"/>
                </a:rPr>
                <a:t>*Note: you can change the </a:t>
              </a:r>
              <a:r>
                <a:rPr lang="en-US" sz="825" dirty="0">
                  <a:solidFill>
                    <a:schemeClr val="bg1"/>
                  </a:solidFill>
                </a:rPr>
                <a:t>color of the date to white or black depending on the image background chosen from “Images/Covers”</a:t>
              </a:r>
              <a:endParaRPr lang="en-US" sz="825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21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Roboto Regular" charset="0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8194" y="4027920"/>
            <a:ext cx="2509917" cy="65331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hashtag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0"/>
            <a:ext cx="727710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50" y="1209676"/>
            <a:ext cx="8572500" cy="3390901"/>
          </a:xfrm>
        </p:spPr>
        <p:txBody>
          <a:bodyPr/>
          <a:lstStyle>
            <a:lvl1pPr marL="0" indent="0">
              <a:buNone/>
              <a:defRPr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896078"/>
            <a:ext cx="8572500" cy="373558"/>
          </a:xfrm>
        </p:spPr>
        <p:txBody>
          <a:bodyPr>
            <a:normAutofit/>
          </a:bodyPr>
          <a:lstStyle>
            <a:lvl1pPr marL="0" indent="0">
              <a:buNone/>
              <a:defRPr lang="en-US" sz="1800" b="1" i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add content title</a:t>
            </a:r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 smtClean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 smtClean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6"/>
            <a:ext cx="71056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1" y="833735"/>
            <a:ext cx="4143375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6300" y="833735"/>
            <a:ext cx="4171950" cy="37668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14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 smtClean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 smtClean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5751" y="983634"/>
            <a:ext cx="4143375" cy="350491"/>
          </a:xfrm>
        </p:spPr>
        <p:txBody>
          <a:bodyPr anchor="t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751" y="1330524"/>
            <a:ext cx="4143375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3634"/>
            <a:ext cx="4171950" cy="350491"/>
          </a:xfrm>
        </p:spPr>
        <p:txBody>
          <a:bodyPr anchor="t">
            <a:normAutofit/>
          </a:bodyPr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6302" y="1330523"/>
            <a:ext cx="4171949" cy="32700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6"/>
            <a:ext cx="7258050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17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9" name="Right Arrow 18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 smtClean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 smtClean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28976" y="1410850"/>
            <a:ext cx="2686050" cy="320509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28975" y="1779551"/>
            <a:ext cx="2686050" cy="327822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0850"/>
            <a:ext cx="2686050" cy="328005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786529"/>
            <a:ext cx="2686050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1" y="257176"/>
            <a:ext cx="7449671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1" y="1410851"/>
            <a:ext cx="2686049" cy="328004"/>
          </a:xfrm>
        </p:spPr>
        <p:txBody>
          <a:bodyPr anchor="t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786529"/>
            <a:ext cx="2689797" cy="327124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22" name="Right Arrow 21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 smtClean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 smtClean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71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lumn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1015" y="987595"/>
            <a:ext cx="193811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add content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91015" y="1351983"/>
            <a:ext cx="193811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6300" y="987595"/>
            <a:ext cx="1943101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add content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91290" y="1347220"/>
            <a:ext cx="1938111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5751" y="257176"/>
            <a:ext cx="7267575" cy="576559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85750" y="987595"/>
            <a:ext cx="1943100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add content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285751" y="1351983"/>
            <a:ext cx="1943100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901544" y="987595"/>
            <a:ext cx="1956707" cy="34653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add content title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886576" y="1347220"/>
            <a:ext cx="1971675" cy="31933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20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26" name="Right Arrow 2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 smtClean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up into </a:t>
            </a:r>
            <a:r>
              <a:rPr lang="en-US" sz="1050" baseline="0" smtClean="0">
                <a:solidFill>
                  <a:schemeClr val="bg1"/>
                </a:solidFill>
                <a:latin typeface="Roboto Regular" charset="0"/>
              </a:rPr>
              <a:t>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orient="horz" pos="33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9" name="Right Arrow 8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_Divi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689" y="808162"/>
            <a:ext cx="6105525" cy="162782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0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000"/>
          <a:stretch/>
        </p:blipFill>
        <p:spPr>
          <a:xfrm>
            <a:off x="2486026" y="2314575"/>
            <a:ext cx="4981598" cy="2828925"/>
          </a:xfrm>
          <a:prstGeom prst="rect">
            <a:avLst/>
          </a:prstGeom>
        </p:spPr>
      </p:pic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1668557"/>
            <a:ext cx="9144000" cy="918863"/>
          </a:xfrm>
        </p:spPr>
        <p:txBody>
          <a:bodyPr anchor="t">
            <a:noAutofit/>
          </a:bodyPr>
          <a:lstStyle>
            <a:lvl1pPr algn="ctr">
              <a:defRPr sz="100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196" y="1265603"/>
            <a:ext cx="5348930" cy="92095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196" y="2199549"/>
            <a:ext cx="4308735" cy="100413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1"/>
          </p:nvPr>
        </p:nvSpPr>
        <p:spPr>
          <a:xfrm>
            <a:off x="7305452" y="4780122"/>
            <a:ext cx="1552799" cy="273844"/>
          </a:xfrm>
          <a:prstGeom prst="rect">
            <a:avLst/>
          </a:prstGeom>
        </p:spPr>
        <p:txBody>
          <a:bodyPr/>
          <a:lstStyle>
            <a:lvl1pPr algn="l">
              <a:defRPr sz="1050" b="0" i="0">
                <a:solidFill>
                  <a:schemeClr val="bg1"/>
                </a:solidFill>
                <a:latin typeface="Roboto Regular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14435" y="5385547"/>
            <a:ext cx="2803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 smtClean="0">
                <a:latin typeface="Roboto Regular" charset="0"/>
              </a:rPr>
              <a:t>To change this background…</a:t>
            </a:r>
            <a:r>
              <a:rPr lang="en-US" sz="1050" b="0" i="0" baseline="0" dirty="0" smtClean="0">
                <a:latin typeface="Roboto Regular" charset="0"/>
              </a:rPr>
              <a:t>Right click and select “Format Background”</a:t>
            </a:r>
            <a:br>
              <a:rPr lang="en-US" sz="1050" b="0" i="0" baseline="0" dirty="0" smtClean="0">
                <a:latin typeface="Roboto Regular" charset="0"/>
              </a:rPr>
            </a:br>
            <a:endParaRPr lang="en-US" sz="1050" b="0" i="0" baseline="0" dirty="0" smtClean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 smtClean="0">
                <a:latin typeface="Roboto Regular" charset="0"/>
              </a:rPr>
              <a:t>Navigate to “Images/Covers” folder included with this template &amp; select an image to replace the current with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743" y="4780123"/>
            <a:ext cx="243710" cy="25233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9228725" y="4553124"/>
            <a:ext cx="2307772" cy="748103"/>
            <a:chOff x="12201526" y="6147058"/>
            <a:chExt cx="3077029" cy="747486"/>
          </a:xfrm>
        </p:grpSpPr>
        <p:sp>
          <p:nvSpPr>
            <p:cNvPr id="30" name="Rectangle 29"/>
            <p:cNvSpPr/>
            <p:nvPr/>
          </p:nvSpPr>
          <p:spPr>
            <a:xfrm>
              <a:off x="12201526" y="6147058"/>
              <a:ext cx="3077029" cy="7474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050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649201" y="6268814"/>
              <a:ext cx="2548189" cy="59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chemeClr val="bg1"/>
                  </a:solidFill>
                  <a:latin typeface="Roboto Regular" charset="0"/>
                </a:rPr>
                <a:t>*Note: you can change the </a:t>
              </a:r>
              <a:r>
                <a:rPr lang="en-US" sz="825" dirty="0">
                  <a:solidFill>
                    <a:schemeClr val="bg1"/>
                  </a:solidFill>
                </a:rPr>
                <a:t>color of the date to white or black depending on the image background chosen from “Images/Covers”</a:t>
              </a:r>
              <a:endParaRPr lang="en-US" sz="825" dirty="0">
                <a:solidFill>
                  <a:schemeClr val="bg1"/>
                </a:solidFill>
                <a:latin typeface="Roboto Regular" charset="0"/>
              </a:endParaRPr>
            </a:p>
          </p:txBody>
        </p:sp>
        <p:sp>
          <p:nvSpPr>
            <p:cNvPr id="32" name="Isosceles Triangle 12"/>
            <p:cNvSpPr/>
            <p:nvPr/>
          </p:nvSpPr>
          <p:spPr>
            <a:xfrm rot="16200000">
              <a:off x="12330318" y="6373584"/>
              <a:ext cx="256764" cy="221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atin typeface="Roboto Regular" charset="0"/>
              </a:endParaRPr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8" y="4031598"/>
            <a:ext cx="1889125" cy="4953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add hashtag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_White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32300" y="5385547"/>
            <a:ext cx="3344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 smtClean="0">
                <a:latin typeface="Roboto Regular" charset="0"/>
              </a:rPr>
              <a:t>To change this background…Go to Slide Master and </a:t>
            </a:r>
            <a:r>
              <a:rPr lang="en-US" sz="1050" b="0" i="0" baseline="0" dirty="0" smtClean="0">
                <a:latin typeface="Roboto Regular" charset="0"/>
              </a:rPr>
              <a:t>Right click then select “Format Background”</a:t>
            </a:r>
            <a:br>
              <a:rPr lang="en-US" sz="1050" b="0" i="0" baseline="0" dirty="0" smtClean="0">
                <a:latin typeface="Roboto Regular" charset="0"/>
              </a:rPr>
            </a:br>
            <a:endParaRPr lang="en-US" sz="1050" b="0" i="0" baseline="0" dirty="0" smtClean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 smtClean="0">
                <a:latin typeface="Roboto Regular" charset="0"/>
              </a:rPr>
              <a:t>Navigate to “Images/Dividers” folder included with this template &amp; select an image as replacement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6200000">
            <a:off x="487900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915026" y="3054909"/>
            <a:ext cx="2943225" cy="830799"/>
          </a:xfrm>
        </p:spPr>
        <p:txBody>
          <a:bodyPr anchor="b">
            <a:noAutofit/>
          </a:bodyPr>
          <a:lstStyle>
            <a:lvl1pPr algn="l">
              <a:defRPr sz="30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add divider title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5026" y="3881904"/>
            <a:ext cx="2940798" cy="422201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5" name="Right Arrow 14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" presetClass="entr" presetSubtype="8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9560"/>
            <a:ext cx="7334250" cy="576559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1" y="1278388"/>
            <a:ext cx="1943100" cy="3322187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lang="en-US" sz="18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table title</a:t>
            </a:r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 smtClean="0"/>
              <a:t>© 2016 </a:t>
            </a:r>
            <a:r>
              <a:rPr lang="en-US" dirty="0" err="1" smtClean="0"/>
              <a:t>Axway</a:t>
            </a:r>
            <a:r>
              <a:rPr lang="en-US" dirty="0" smtClean="0"/>
              <a:t>  |  CONFIDENTIAL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 hasCustomPrompt="1"/>
          </p:nvPr>
        </p:nvSpPr>
        <p:spPr>
          <a:xfrm>
            <a:off x="2486025" y="1273517"/>
            <a:ext cx="6372225" cy="332705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table icon to customize table</a:t>
            </a:r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25" name="Right Arrow 24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9315674" y="-1019332"/>
            <a:ext cx="2307772" cy="8002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When adding a</a:t>
            </a:r>
            <a:r>
              <a:rPr lang="en-US" sz="1050" baseline="0" dirty="0" smtClean="0">
                <a:solidFill>
                  <a:schemeClr val="bg1"/>
                </a:solidFill>
                <a:latin typeface="Roboto Regular" charset="0"/>
              </a:rPr>
              <a:t> new agenda slide from the template:</a:t>
            </a:r>
            <a:endParaRPr lang="en-US" sz="105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 smtClean="0">
              <a:solidFill>
                <a:schemeClr val="bg1"/>
              </a:solidFill>
              <a:latin typeface="Roboto Regular" charset="0"/>
            </a:endParaRPr>
          </a:p>
          <a:p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Click on </a:t>
            </a:r>
            <a:r>
              <a:rPr lang="en-US" sz="1050" dirty="0">
                <a:solidFill>
                  <a:schemeClr val="bg1"/>
                </a:solidFill>
                <a:latin typeface="Roboto Regular" charset="0"/>
              </a:rPr>
              <a:t>the table </a:t>
            </a:r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icon</a:t>
            </a:r>
            <a:r>
              <a:rPr lang="en-US" sz="1050" baseline="0" dirty="0" smtClean="0">
                <a:solidFill>
                  <a:schemeClr val="bg1"/>
                </a:solidFill>
                <a:latin typeface="Roboto Regular" charset="0"/>
              </a:rPr>
              <a:t> </a:t>
            </a:r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to enter the number of</a:t>
            </a:r>
            <a:r>
              <a:rPr lang="en-US" sz="1050" baseline="0" dirty="0" smtClean="0">
                <a:solidFill>
                  <a:schemeClr val="bg1"/>
                </a:solidFill>
                <a:latin typeface="Roboto Regular" charset="0"/>
              </a:rPr>
              <a:t> columns and rows. </a:t>
            </a:r>
          </a:p>
          <a:p>
            <a:r>
              <a:rPr lang="en-US" sz="1050" i="1" baseline="0" dirty="0" smtClean="0">
                <a:solidFill>
                  <a:schemeClr val="bg1"/>
                </a:solidFill>
                <a:latin typeface="Roboto Regular" charset="0"/>
              </a:rPr>
              <a:t>(If you are using the example slide, you will need to delete the example table to see the table icon)</a:t>
            </a:r>
            <a:endParaRPr lang="en-US" sz="1050" i="1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 smtClean="0">
              <a:solidFill>
                <a:schemeClr val="bg1"/>
              </a:solidFill>
              <a:latin typeface="Roboto Regular" charset="0"/>
            </a:endParaRPr>
          </a:p>
          <a:p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To style the grid</a:t>
            </a:r>
            <a:r>
              <a:rPr lang="en-US" sz="1050" baseline="0" dirty="0" smtClean="0">
                <a:solidFill>
                  <a:schemeClr val="bg1"/>
                </a:solidFill>
                <a:latin typeface="Roboto Regular" charset="0"/>
              </a:rPr>
              <a:t> properly, select the Table Design Tab and select the first option for “Best Match for Theme”   </a:t>
            </a: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baseline="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 smtClean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 smtClean="0">
              <a:solidFill>
                <a:schemeClr val="bg1"/>
              </a:solidFill>
              <a:latin typeface="Roboto Regular" charset="0"/>
            </a:endParaRPr>
          </a:p>
          <a:p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Then click</a:t>
            </a:r>
            <a:r>
              <a:rPr lang="en-US" sz="1050" baseline="0" dirty="0" smtClean="0">
                <a:solidFill>
                  <a:schemeClr val="bg1"/>
                </a:solidFill>
                <a:latin typeface="Roboto Regular" charset="0"/>
              </a:rPr>
              <a:t> on Borders and select “Inside Horizontal Border” which will automatically select “Inside Borders” 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  <a:p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88" y="422888"/>
            <a:ext cx="1552337" cy="1074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15" y="2455666"/>
            <a:ext cx="2475840" cy="9391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t="4471" r="10991" b="3037"/>
          <a:stretch/>
        </p:blipFill>
        <p:spPr>
          <a:xfrm>
            <a:off x="9496769" y="4406069"/>
            <a:ext cx="1596453" cy="251085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257175"/>
            <a:ext cx="6343650" cy="49922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14435" y="5385548"/>
            <a:ext cx="329797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lnSpc>
                <a:spcPct val="100000"/>
              </a:lnSpc>
              <a:buFont typeface="Arial" charset="0"/>
              <a:buChar char="•"/>
            </a:pPr>
            <a:r>
              <a:rPr lang="en-US" sz="1050" b="0" i="0" dirty="0" smtClean="0">
                <a:latin typeface="Roboto Regular" charset="0"/>
              </a:rPr>
              <a:t>To change this background…Go to Slide Master and </a:t>
            </a:r>
            <a:r>
              <a:rPr lang="en-US" sz="1050" b="0" i="0" baseline="0" dirty="0" smtClean="0">
                <a:latin typeface="Roboto Regular" charset="0"/>
              </a:rPr>
              <a:t>Right click then select “Format Background”</a:t>
            </a:r>
            <a:br>
              <a:rPr lang="en-US" sz="1050" b="0" i="0" baseline="0" dirty="0" smtClean="0">
                <a:latin typeface="Roboto Regular" charset="0"/>
              </a:rPr>
            </a:br>
            <a:endParaRPr lang="en-US" sz="1050" b="0" i="0" baseline="0" dirty="0" smtClean="0">
              <a:latin typeface="Roboto Regular" charset="0"/>
            </a:endParaRPr>
          </a:p>
          <a:p>
            <a:pPr marL="214308" indent="-214308">
              <a:buFont typeface="Arial" charset="0"/>
              <a:buChar char="•"/>
            </a:pPr>
            <a:r>
              <a:rPr lang="en-US" sz="1050" b="0" i="0" baseline="0" dirty="0" smtClean="0">
                <a:latin typeface="Roboto Regular" charset="0"/>
              </a:rPr>
              <a:t>Navigate to “Images/Dividers” folder included with this template &amp; select an image as replacement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5470036" y="5631860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9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78801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6" name="Right Arrow 15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1" y="259559"/>
            <a:ext cx="7134225" cy="547266"/>
          </a:xfrm>
          <a:ln>
            <a:solidFill>
              <a:schemeClr val="bg1"/>
            </a:solidFill>
          </a:ln>
        </p:spPr>
        <p:txBody>
          <a:bodyPr anchor="t"/>
          <a:lstStyle>
            <a:lvl1pPr>
              <a:defRPr b="1"/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12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" y="4567255"/>
            <a:ext cx="975766" cy="436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677898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latin typeface="+mj-lt"/>
              </a:rPr>
              <a:pPr algn="ctr"/>
              <a:t>‹#›</a:t>
            </a:fld>
            <a:endParaRPr lang="en-US" sz="900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1" name="Right Arrow 10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260480" y="1647566"/>
            <a:ext cx="2307772" cy="7496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smtClean="0">
                <a:solidFill>
                  <a:schemeClr val="bg1"/>
                </a:solidFill>
                <a:latin typeface="Roboto Regular" charset="0"/>
              </a:rPr>
              <a:t>Please do not exceed more</a:t>
            </a:r>
            <a:r>
              <a:rPr lang="en-US" sz="1050" baseline="0" dirty="0" smtClean="0">
                <a:solidFill>
                  <a:schemeClr val="bg1"/>
                </a:solidFill>
                <a:latin typeface="Roboto Regular" charset="0"/>
              </a:rPr>
              <a:t> than 120 words on one slide. If you have over 120 words, please break the content into multiple slides.</a:t>
            </a:r>
            <a:endParaRPr lang="en-US" sz="1050" dirty="0">
              <a:solidFill>
                <a:schemeClr val="bg1"/>
              </a:solidFill>
              <a:latin typeface="Roboto Regular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hlinkClick r:id="" action="ppaction://noaction"/>
          </p:cNvPr>
          <p:cNvSpPr/>
          <p:nvPr/>
        </p:nvSpPr>
        <p:spPr>
          <a:xfrm>
            <a:off x="4368167" y="2847857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72002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smtClean="0">
                <a:latin typeface="Roboto"/>
              </a:rPr>
              <a:t>© 2016 Axway  |  CONFIDENTIAL</a:t>
            </a:r>
            <a:endParaRPr lang="en-US" dirty="0">
              <a:latin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4868" y="4773623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6" name="Oval 5">
            <a:hlinkClick r:id="" action="ppaction://noaction"/>
          </p:cNvPr>
          <p:cNvSpPr/>
          <p:nvPr userDrawn="1"/>
        </p:nvSpPr>
        <p:spPr>
          <a:xfrm>
            <a:off x="4368167" y="2847857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4572002" y="3268981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571"/>
            <a:ext cx="9144000" cy="499828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7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7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bullet list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0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0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bullet list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Midd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12" idx="4"/>
          </p:cNvCxnSpPr>
          <p:nvPr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>
            <a:stCxn id="12" idx="0"/>
          </p:cNvCxnSpPr>
          <p:nvPr/>
        </p:nvCxnSpPr>
        <p:spPr>
          <a:xfrm flipV="1">
            <a:off x="4572001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>
            <a:hlinkClick r:id="" action="ppaction://noaction"/>
          </p:cNvPr>
          <p:cNvSpPr/>
          <p:nvPr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smtClean="0">
                <a:latin typeface="Roboto"/>
              </a:rPr>
              <a:t>© 2016 Axway  |  CONFIDENTIAL</a:t>
            </a:r>
            <a:endParaRPr lang="en-US" dirty="0">
              <a:latin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cxnSp>
        <p:nvCxnSpPr>
          <p:cNvPr id="7" name="Straight Connector 6"/>
          <p:cNvCxnSpPr>
            <a:endCxn id="12" idx="4"/>
          </p:cNvCxnSpPr>
          <p:nvPr userDrawn="1"/>
        </p:nvCxnSpPr>
        <p:spPr>
          <a:xfrm flipH="1" flipV="1">
            <a:off x="4572001" y="2894647"/>
            <a:ext cx="2" cy="224885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>
            <a:stCxn id="12" idx="0"/>
          </p:cNvCxnSpPr>
          <p:nvPr userDrawn="1"/>
        </p:nvCxnSpPr>
        <p:spPr>
          <a:xfrm flipV="1">
            <a:off x="4572001" y="2"/>
            <a:ext cx="1" cy="248697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>
            <a:hlinkClick r:id="" action="ppaction://noaction"/>
          </p:cNvPr>
          <p:cNvSpPr/>
          <p:nvPr userDrawn="1"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3" name="Right Arrow 12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1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7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7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bullet list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0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0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bullet list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_En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stCxn id="11" idx="0"/>
          </p:cNvCxnSpPr>
          <p:nvPr/>
        </p:nvCxnSpPr>
        <p:spPr>
          <a:xfrm flipV="1">
            <a:off x="4572001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hlinkClick r:id="" action="ppaction://noaction"/>
          </p:cNvPr>
          <p:cNvSpPr/>
          <p:nvPr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3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5400675" y="474940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cxnSp>
        <p:nvCxnSpPr>
          <p:cNvPr id="7" name="Straight Connector 6"/>
          <p:cNvCxnSpPr>
            <a:stCxn id="11" idx="0"/>
          </p:cNvCxnSpPr>
          <p:nvPr userDrawn="1"/>
        </p:nvCxnSpPr>
        <p:spPr>
          <a:xfrm flipV="1">
            <a:off x="4572001" y="-342900"/>
            <a:ext cx="1" cy="2829878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hlinkClick r:id="" action="ppaction://noaction"/>
          </p:cNvPr>
          <p:cNvSpPr/>
          <p:nvPr userDrawn="1"/>
        </p:nvSpPr>
        <p:spPr>
          <a:xfrm>
            <a:off x="4368167" y="2486979"/>
            <a:ext cx="407669" cy="407669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708074" y="4895849"/>
            <a:ext cx="1592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Font typeface="Arial" charset="0"/>
              <a:buNone/>
            </a:pPr>
            <a:r>
              <a:rPr lang="en-US" sz="1050" b="0" i="0" dirty="0" smtClean="0">
                <a:latin typeface="Roboto Regular" charset="0"/>
              </a:rPr>
              <a:t>Please d</a:t>
            </a:r>
            <a:r>
              <a:rPr lang="en-US" sz="1050" b="0" i="0" baseline="0" dirty="0" smtClean="0">
                <a:latin typeface="Roboto Regular" charset="0"/>
              </a:rPr>
              <a:t>o not put copy below this guideline.</a:t>
            </a:r>
            <a:endParaRPr lang="en-US" sz="1050" b="0" i="0" dirty="0">
              <a:latin typeface="Roboto Regular" charset="0"/>
            </a:endParaRPr>
          </a:p>
        </p:txBody>
      </p:sp>
      <p:sp>
        <p:nvSpPr>
          <p:cNvPr id="14" name="Right Arrow 13"/>
          <p:cNvSpPr/>
          <p:nvPr userDrawn="1"/>
        </p:nvSpPr>
        <p:spPr>
          <a:xfrm>
            <a:off x="-1177901" y="4353392"/>
            <a:ext cx="1091876" cy="49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Roboto Regular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677277" y="4772834"/>
            <a:ext cx="37147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4A48367D-02F4-D54D-B033-A4AA430CFB02}" type="slidenum">
              <a:rPr lang="en-US" sz="900" smtClean="0">
                <a:solidFill>
                  <a:schemeClr val="bg1"/>
                </a:solidFill>
                <a:latin typeface="Roboto"/>
              </a:rPr>
              <a:pPr algn="ctr"/>
              <a:t>‹#›</a:t>
            </a:fld>
            <a:endParaRPr lang="en-US" sz="900" dirty="0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4" y="4554708"/>
            <a:ext cx="1027395" cy="459699"/>
          </a:xfrm>
          <a:prstGeom prst="rect">
            <a:avLst/>
          </a:prstGeom>
        </p:spPr>
      </p:pic>
      <p:sp>
        <p:nvSpPr>
          <p:cNvPr id="2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177247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1177247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bullet list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109010" y="2233614"/>
            <a:ext cx="2158064" cy="36718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09010" y="2608369"/>
            <a:ext cx="2158064" cy="1296571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Font typeface="Arial" charset="0"/>
              <a:buChar char="•"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bullet list</a:t>
            </a:r>
          </a:p>
        </p:txBody>
      </p:sp>
    </p:spTree>
    <p:extLst/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1" y="257176"/>
            <a:ext cx="7540439" cy="5496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806825"/>
            <a:ext cx="8572500" cy="37937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85648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5750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1067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6385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1703" y="-433668"/>
            <a:ext cx="1943100" cy="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315" y="-625288"/>
            <a:ext cx="9371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i="0" dirty="0" smtClean="0">
                <a:latin typeface="+mj-lt"/>
              </a:rPr>
              <a:t>4</a:t>
            </a:r>
            <a:r>
              <a:rPr lang="en-US" sz="750" b="0" i="0" baseline="0" dirty="0" smtClean="0">
                <a:latin typeface="+mj-lt"/>
              </a:rPr>
              <a:t> column guides</a:t>
            </a:r>
            <a:endParaRPr lang="en-US" sz="750" b="0" i="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13095" y="-524435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531409" y="-524435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32561" y="-806824"/>
            <a:ext cx="460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50878" y="-806824"/>
            <a:ext cx="467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285752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35700" y="-711012"/>
            <a:ext cx="2672603" cy="4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 dirty="0">
              <a:latin typeface="+mj-lt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4154699" y="-907675"/>
            <a:ext cx="9280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i="0" dirty="0" smtClean="0">
                <a:latin typeface="+mj-lt"/>
              </a:rPr>
              <a:t>3</a:t>
            </a:r>
            <a:r>
              <a:rPr lang="en-US" sz="750" b="0" i="0" baseline="0" dirty="0" smtClean="0">
                <a:latin typeface="+mj-lt"/>
              </a:rPr>
              <a:t> column guides</a:t>
            </a:r>
            <a:endParaRPr lang="en-US" sz="750" b="0" i="0" dirty="0">
              <a:latin typeface="+mj-lt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375869" y="-315111"/>
            <a:ext cx="6106511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i="0" dirty="0" smtClean="0">
                <a:solidFill>
                  <a:schemeClr val="bg1"/>
                </a:solidFill>
                <a:latin typeface="+mj-lt"/>
              </a:rPr>
              <a:t>To turn guide lines on/off click the View</a:t>
            </a:r>
            <a:r>
              <a:rPr lang="en-US" sz="1000" b="1" i="0" baseline="0" dirty="0" smtClean="0">
                <a:solidFill>
                  <a:schemeClr val="bg1"/>
                </a:solidFill>
                <a:latin typeface="+mj-lt"/>
              </a:rPr>
              <a:t> Tab</a:t>
            </a:r>
            <a:r>
              <a:rPr lang="en-US" sz="1000" b="1" i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b="1" i="0" baseline="0" dirty="0" smtClean="0">
                <a:solidFill>
                  <a:schemeClr val="bg1"/>
                </a:solidFill>
                <a:latin typeface="+mj-lt"/>
              </a:rPr>
              <a:t>and check/uncheck the guides checkbox</a:t>
            </a:r>
            <a:endParaRPr lang="en-US" sz="1000" b="1" i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869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3" r:id="rId15"/>
    <p:sldLayoutId id="2147483734" r:id="rId16"/>
    <p:sldLayoutId id="2147483732" r:id="rId17"/>
    <p:sldLayoutId id="214748373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+mj-lt"/>
          <a:ea typeface="Roboto"/>
          <a:cs typeface="Roboto"/>
        </a:defRPr>
      </a:lvl1pPr>
    </p:titleStyle>
    <p:bodyStyle>
      <a:lvl1pPr marL="171446" indent="-171446" algn="l" defTabSz="685783" rtl="0" eaLnBrk="1" latinLnBrk="0" hangingPunct="1">
        <a:lnSpc>
          <a:spcPct val="10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5" pos="1872">
          <p15:clr>
            <a:srgbClr val="F26B43"/>
          </p15:clr>
        </p15:guide>
        <p15:guide id="6" pos="3720">
          <p15:clr>
            <a:srgbClr val="F26B43"/>
          </p15:clr>
        </p15:guide>
        <p15:guide id="13" pos="2472">
          <p15:clr>
            <a:srgbClr val="F26B43"/>
          </p15:clr>
        </p15:guide>
        <p15:guide id="19" pos="180">
          <p15:clr>
            <a:srgbClr val="F26B43"/>
          </p15:clr>
        </p15:guide>
        <p15:guide id="20" orient="horz" pos="348">
          <p15:clr>
            <a:srgbClr val="F26B43"/>
          </p15:clr>
        </p15:guide>
        <p15:guide id="21" pos="5580">
          <p15:clr>
            <a:srgbClr val="F26B43"/>
          </p15:clr>
        </p15:guide>
        <p15:guide id="22" orient="horz" pos="162">
          <p15:clr>
            <a:srgbClr val="F26B43"/>
          </p15:clr>
        </p15:guide>
        <p15:guide id="23" pos="1404">
          <p15:clr>
            <a:srgbClr val="F26B43"/>
          </p15:clr>
        </p15:guide>
        <p15:guide id="24" pos="2790">
          <p15:clr>
            <a:srgbClr val="F26B43"/>
          </p15:clr>
        </p15:guide>
        <p15:guide id="25" pos="4176">
          <p15:clr>
            <a:srgbClr val="F26B43"/>
          </p15:clr>
        </p15:guide>
        <p15:guide id="26" pos="1566">
          <p15:clr>
            <a:srgbClr val="F26B43"/>
          </p15:clr>
        </p15:guide>
        <p15:guide id="27" pos="2952">
          <p15:clr>
            <a:srgbClr val="F26B43"/>
          </p15:clr>
        </p15:guide>
        <p15:guide id="28" pos="4344" userDrawn="1">
          <p15:clr>
            <a:srgbClr val="F26B43"/>
          </p15:clr>
        </p15:guide>
        <p15:guide id="29" orient="horz" pos="1695">
          <p15:clr>
            <a:srgbClr val="F26B43"/>
          </p15:clr>
        </p15:guide>
        <p15:guide id="30" orient="horz" pos="3084">
          <p15:clr>
            <a:srgbClr val="F26B43"/>
          </p15:clr>
        </p15:guide>
        <p15:guide id="32" pos="2034">
          <p15:clr>
            <a:srgbClr val="F26B43"/>
          </p15:clr>
        </p15:guide>
        <p15:guide id="34" pos="3888">
          <p15:clr>
            <a:srgbClr val="F26B43"/>
          </p15:clr>
        </p15:guide>
        <p15:guide id="36" orient="horz" pos="289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omcat.apache.org/tomcat-8.0-doc/config/context.html#Naming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est_access_authentication" TargetMode="External"/><Relationship Id="rId2" Type="http://schemas.openxmlformats.org/officeDocument/2006/relationships/hyperlink" Target="https://tools.ietf.org/html/rfc2617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193" y="1255537"/>
            <a:ext cx="6782883" cy="920956"/>
          </a:xfrm>
        </p:spPr>
        <p:txBody>
          <a:bodyPr/>
          <a:lstStyle/>
          <a:p>
            <a:r>
              <a:rPr lang="en-US" sz="4400" dirty="0" smtClean="0"/>
              <a:t>Building a java web application - 2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Java in practice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December 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49" y="307435"/>
            <a:ext cx="7210985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Authentication</a:t>
            </a:r>
            <a:endParaRPr lang="en-US" sz="2400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idx="1"/>
          </p:nvPr>
        </p:nvSpPr>
        <p:spPr>
          <a:xfrm>
            <a:off x="285750" y="904977"/>
            <a:ext cx="7772400" cy="3694855"/>
          </a:xfrm>
        </p:spPr>
        <p:txBody>
          <a:bodyPr>
            <a:no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cs typeface="Courier New" panose="02070309020205020404" pitchFamily="49" charset="0"/>
              </a:rPr>
              <a:t>CLIENT-CERT </a:t>
            </a:r>
            <a:r>
              <a:rPr lang="en-US" dirty="0">
                <a:cs typeface="Courier New" panose="02070309020205020404" pitchFamily="49" charset="0"/>
              </a:rPr>
              <a:t>– Also known as mutual authentication or two way authentication. Both parties authenticate to each other at the same time. They present to each other a digital certificate and each party verifies it against a trusted store with certificate authorities</a:t>
            </a:r>
            <a:r>
              <a:rPr lang="en-US" dirty="0" smtClean="0">
                <a:cs typeface="Courier New" panose="02070309020205020404" pitchFamily="49" charset="0"/>
              </a:rPr>
              <a:t>.</a:t>
            </a:r>
          </a:p>
          <a:p>
            <a:pPr>
              <a:spcBef>
                <a:spcPts val="0"/>
              </a:spcBef>
            </a:pPr>
            <a:endParaRPr lang="en-US" dirty="0" smtClean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13" y="2137645"/>
            <a:ext cx="3062288" cy="26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49" y="307435"/>
            <a:ext cx="7210985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Specifying authentication mechanism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Authentication mechanism are setup in WEB-INF/web.xml file.</a:t>
            </a:r>
          </a:p>
          <a:p>
            <a:r>
              <a:rPr lang="en-US" dirty="0" smtClean="0"/>
              <a:t>	Example setting form authentication:</a:t>
            </a:r>
          </a:p>
          <a:p>
            <a:endParaRPr lang="en-US" dirty="0" smtClean="0"/>
          </a:p>
          <a:p>
            <a:pPr lvl="2"/>
            <a:r>
              <a:rPr lang="en-US" sz="1200" dirty="0" smtClean="0"/>
              <a:t>&lt;</a:t>
            </a:r>
            <a:r>
              <a:rPr lang="en-US" sz="1200" dirty="0"/>
              <a:t>login-</a:t>
            </a:r>
            <a:r>
              <a:rPr lang="en-US" sz="1200" dirty="0" err="1"/>
              <a:t>config</a:t>
            </a:r>
            <a:r>
              <a:rPr lang="en-US" sz="1200" dirty="0"/>
              <a:t>&gt;</a:t>
            </a:r>
          </a:p>
          <a:p>
            <a:pPr lvl="2"/>
            <a:r>
              <a:rPr lang="en-US" sz="1200" dirty="0"/>
              <a:t>    &lt;</a:t>
            </a:r>
            <a:r>
              <a:rPr lang="en-US" sz="1200" dirty="0" err="1" smtClean="0"/>
              <a:t>auth</a:t>
            </a:r>
            <a:r>
              <a:rPr lang="en-US" sz="1200" dirty="0" smtClean="0"/>
              <a:t>-method&gt;FORM&lt;/</a:t>
            </a:r>
            <a:r>
              <a:rPr lang="en-US" sz="1200" dirty="0" err="1"/>
              <a:t>auth</a:t>
            </a:r>
            <a:r>
              <a:rPr lang="en-US" sz="1200" dirty="0"/>
              <a:t>-method&gt;</a:t>
            </a:r>
          </a:p>
          <a:p>
            <a:pPr lvl="2"/>
            <a:r>
              <a:rPr lang="en-US" sz="1200" dirty="0"/>
              <a:t>    &lt;realm-name&gt;file&lt;/realm-name&gt;</a:t>
            </a:r>
          </a:p>
          <a:p>
            <a:pPr lvl="2"/>
            <a:r>
              <a:rPr lang="en-US" sz="1200" dirty="0" smtClean="0"/>
              <a:t>    &lt;form-login-</a:t>
            </a:r>
            <a:r>
              <a:rPr lang="en-US" sz="1200" dirty="0" err="1" smtClean="0"/>
              <a:t>config</a:t>
            </a:r>
            <a:r>
              <a:rPr lang="en-US" sz="1200" dirty="0" smtClean="0"/>
              <a:t>&gt;</a:t>
            </a:r>
          </a:p>
          <a:p>
            <a:pPr lvl="2"/>
            <a:r>
              <a:rPr lang="en-US" sz="1200" dirty="0" smtClean="0"/>
              <a:t>        &lt;form-login-page&gt;/</a:t>
            </a:r>
            <a:r>
              <a:rPr lang="en-US" sz="1200" dirty="0" err="1" smtClean="0"/>
              <a:t>login.xhtml</a:t>
            </a:r>
            <a:r>
              <a:rPr lang="en-US" sz="1200" dirty="0" smtClean="0"/>
              <a:t>&lt;/form-login-page&gt;</a:t>
            </a:r>
          </a:p>
          <a:p>
            <a:pPr lvl="2"/>
            <a:r>
              <a:rPr lang="en-US" sz="1200" dirty="0" smtClean="0"/>
              <a:t>        &lt;form-error-page&gt;/</a:t>
            </a:r>
            <a:r>
              <a:rPr lang="en-US" sz="1200" dirty="0" err="1" smtClean="0"/>
              <a:t>error.xhtml</a:t>
            </a:r>
            <a:r>
              <a:rPr lang="en-US" sz="1200" dirty="0" smtClean="0"/>
              <a:t>&lt;/form-error-page&gt;</a:t>
            </a:r>
          </a:p>
          <a:p>
            <a:pPr lvl="2"/>
            <a:r>
              <a:rPr lang="en-US" sz="1200" dirty="0" smtClean="0"/>
              <a:t>    &lt;/form-login-</a:t>
            </a:r>
            <a:r>
              <a:rPr lang="en-US" sz="1200" dirty="0" err="1" smtClean="0"/>
              <a:t>config</a:t>
            </a:r>
            <a:r>
              <a:rPr lang="en-US" sz="1200" dirty="0" smtClean="0"/>
              <a:t>&gt;</a:t>
            </a:r>
          </a:p>
          <a:p>
            <a:pPr lvl="2"/>
            <a:r>
              <a:rPr lang="en-US" sz="1200" dirty="0" smtClean="0"/>
              <a:t>&lt;/</a:t>
            </a:r>
            <a:r>
              <a:rPr lang="en-US" sz="1200" dirty="0"/>
              <a:t>login-</a:t>
            </a:r>
            <a:r>
              <a:rPr lang="en-US" sz="1200" dirty="0" err="1"/>
              <a:t>config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97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50" y="307435"/>
            <a:ext cx="6584996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What is a realm?</a:t>
            </a:r>
            <a:endParaRPr lang="en-US" sz="2400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idx="1"/>
          </p:nvPr>
        </p:nvSpPr>
        <p:spPr>
          <a:xfrm>
            <a:off x="285750" y="904977"/>
            <a:ext cx="7772400" cy="3694855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Realm</a:t>
            </a:r>
            <a:r>
              <a:rPr lang="en-US" dirty="0"/>
              <a:t> is a "database" of usernames and passwords that identify valid users of a web application (or set of web applications), plus an enumeration of the list of </a:t>
            </a:r>
            <a:r>
              <a:rPr lang="en-US" i="1" dirty="0"/>
              <a:t>roles</a:t>
            </a:r>
            <a:r>
              <a:rPr lang="en-US" dirty="0"/>
              <a:t> associated with each valid user</a:t>
            </a:r>
            <a:r>
              <a:rPr lang="en-US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Tomcat defines an java interface </a:t>
            </a:r>
            <a:r>
              <a:rPr lang="en-US" b="1" dirty="0" err="1" smtClean="0">
                <a:latin typeface="Consolas" panose="020B0609020204030204" pitchFamily="49" charset="0"/>
              </a:rPr>
              <a:t>org.apache.catalina.Realm</a:t>
            </a:r>
            <a:r>
              <a:rPr lang="en-US" dirty="0"/>
              <a:t> </a:t>
            </a:r>
            <a:r>
              <a:rPr lang="en-US" dirty="0" smtClean="0"/>
              <a:t>that can be implemented as a “plug-in” component to be used as a connection between the servlet container and existing authentication database or any other mechanism that already exists.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6 types of built-in Realms</a:t>
            </a:r>
          </a:p>
          <a:p>
            <a:pPr lvl="0"/>
            <a:endParaRPr lang="en-US" dirty="0"/>
          </a:p>
          <a:p>
            <a:pPr marL="628641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50" y="307435"/>
            <a:ext cx="6584996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2400" dirty="0" smtClean="0"/>
              <a:t>Built-in realms</a:t>
            </a:r>
            <a:endParaRPr lang="en-US" sz="2400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idx="1"/>
          </p:nvPr>
        </p:nvSpPr>
        <p:spPr>
          <a:xfrm>
            <a:off x="285750" y="904977"/>
            <a:ext cx="7772400" cy="36948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JDBC realm – access authentication information stored in a relational DB via JDBC driver.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DataSourceRealm</a:t>
            </a:r>
            <a:r>
              <a:rPr lang="en-US" sz="1400" dirty="0" smtClean="0"/>
              <a:t> – access authentication information stored in a relational DB </a:t>
            </a:r>
            <a:r>
              <a:rPr lang="en-US" sz="1400" dirty="0"/>
              <a:t>via JNDI JDBC </a:t>
            </a:r>
            <a:r>
              <a:rPr lang="en-US" sz="1400" dirty="0" err="1" smtClean="0"/>
              <a:t>DataSource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JNDIRealm</a:t>
            </a:r>
            <a:r>
              <a:rPr lang="en-US" sz="1400" dirty="0" smtClean="0"/>
              <a:t> – access authentication information stored in a LDAP based directory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UserDatabaseRealm</a:t>
            </a:r>
            <a:r>
              <a:rPr lang="en-US" sz="1400" dirty="0" smtClean="0"/>
              <a:t> </a:t>
            </a:r>
            <a:r>
              <a:rPr lang="en-US" sz="1400" dirty="0"/>
              <a:t>- Accesses authentication information stored in an </a:t>
            </a:r>
            <a:r>
              <a:rPr lang="en-US" sz="1400" dirty="0" err="1"/>
              <a:t>UserDatabase</a:t>
            </a:r>
            <a:r>
              <a:rPr lang="en-US" sz="1400" dirty="0"/>
              <a:t> JNDI resource, which is typically backed by an XML document (</a:t>
            </a:r>
            <a:r>
              <a:rPr lang="en-US" sz="1400" dirty="0" err="1"/>
              <a:t>conf</a:t>
            </a:r>
            <a:r>
              <a:rPr lang="en-US" sz="1400" dirty="0"/>
              <a:t>/tomcat-users.xml</a:t>
            </a:r>
            <a:r>
              <a:rPr lang="en-US" sz="14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MemoryRealm</a:t>
            </a:r>
            <a:r>
              <a:rPr lang="en-US" sz="1400" dirty="0"/>
              <a:t> - Accesses authentication information stored in an in-memory object collection, which is initialized from an XML document (</a:t>
            </a:r>
            <a:r>
              <a:rPr lang="en-US" sz="1400" dirty="0" err="1"/>
              <a:t>conf</a:t>
            </a:r>
            <a:r>
              <a:rPr lang="en-US" sz="1400" dirty="0"/>
              <a:t>/tomcat-users.xml</a:t>
            </a:r>
            <a:r>
              <a:rPr lang="en-US" sz="14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JAASRealm</a:t>
            </a:r>
            <a:r>
              <a:rPr lang="en-US" sz="1400" dirty="0"/>
              <a:t> - Accesses authentication information through the Java Authentication &amp; Authorization Service (JAAS) framework. 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8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50" y="307435"/>
            <a:ext cx="6584996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600"/>
              </a:spcAft>
              <a:buClrTx/>
              <a:defRPr/>
            </a:pPr>
            <a:r>
              <a:rPr lang="en-US" sz="2400" dirty="0" smtClean="0"/>
              <a:t>Exercise</a:t>
            </a:r>
            <a:endParaRPr lang="en-US" sz="2400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idx="1"/>
          </p:nvPr>
        </p:nvSpPr>
        <p:spPr>
          <a:xfrm>
            <a:off x="285750" y="904977"/>
            <a:ext cx="7772400" cy="3694855"/>
          </a:xfrm>
        </p:spPr>
        <p:txBody>
          <a:bodyPr>
            <a:normAutofit/>
          </a:bodyPr>
          <a:lstStyle/>
          <a:p>
            <a:pPr marL="457200" lvl="1"/>
            <a:r>
              <a:rPr lang="en-US" sz="1400" dirty="0" smtClean="0"/>
              <a:t>Configure form authentication with custom Realm which validates the user credentials.</a:t>
            </a:r>
          </a:p>
          <a:p>
            <a:pPr marL="457200" lvl="1"/>
            <a:r>
              <a:rPr lang="en-US" sz="1400" dirty="0" smtClean="0"/>
              <a:t>If the user credentials are correct display a Welcome page else </a:t>
            </a:r>
            <a:r>
              <a:rPr lang="en-US" sz="1400" smtClean="0"/>
              <a:t>display error page.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7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500" dirty="0" smtClean="0"/>
              <a:t>Questions?</a:t>
            </a:r>
            <a:endParaRPr lang="en-US" sz="35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Thanks for your attention!</a:t>
            </a:r>
            <a:endParaRPr lang="en-US" sz="4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 smtClean="0"/>
              <a:t>© 2016 Axway  |  CONFIDENTIAL</a:t>
            </a:r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6166213" y="4210088"/>
            <a:ext cx="2690572" cy="53931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0000" b="1" i="0" kern="1200" baseline="0">
                <a:solidFill>
                  <a:schemeClr val="bg1"/>
                </a:solidFill>
                <a:latin typeface="+mj-lt"/>
                <a:ea typeface="Roboto"/>
                <a:cs typeface="Roboto"/>
              </a:defRPr>
            </a:lvl1pPr>
          </a:lstStyle>
          <a:p>
            <a:r>
              <a:rPr lang="en-US" sz="1500" dirty="0" smtClean="0"/>
              <a:t>Petya Karastoyanova</a:t>
            </a:r>
          </a:p>
          <a:p>
            <a:r>
              <a:rPr lang="en-US" sz="1500" dirty="0" smtClean="0"/>
              <a:t>pkarastoyanova@axway.com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27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in Java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Agenda for today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609545838"/>
              </p:ext>
            </p:extLst>
          </p:nvPr>
        </p:nvGraphicFramePr>
        <p:xfrm>
          <a:off x="2486025" y="1273175"/>
          <a:ext cx="6372656" cy="334684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372656"/>
              </a:tblGrid>
              <a:tr h="37187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200" dirty="0" smtClean="0"/>
                        <a:t>Http Session</a:t>
                      </a:r>
                      <a:endParaRPr lang="en-US" sz="1200" dirty="0"/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87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200" dirty="0" smtClean="0"/>
                        <a:t>Authentication</a:t>
                      </a: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87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Realms</a:t>
                      </a:r>
                      <a:endParaRPr lang="en-US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872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/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87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en-US" sz="1200" dirty="0" smtClean="0"/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872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/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87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defRPr/>
                      </a:pPr>
                      <a:endParaRPr lang="en-US" sz="1200" dirty="0"/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872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/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1872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/>
                    </a:p>
                  </a:txBody>
                  <a:tcPr marL="74440" marR="74440" marT="34290" marB="3429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49" y="307435"/>
            <a:ext cx="7210985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Sessions</a:t>
            </a:r>
            <a:endParaRPr lang="en-US" sz="2400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idx="1"/>
          </p:nvPr>
        </p:nvSpPr>
        <p:spPr>
          <a:xfrm>
            <a:off x="285750" y="904977"/>
            <a:ext cx="7772400" cy="369485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HTTP </a:t>
            </a:r>
            <a:r>
              <a:rPr lang="en-US" dirty="0"/>
              <a:t>is a “stateless” protocol which means each time a client retrieves a web page, the </a:t>
            </a:r>
            <a:r>
              <a:rPr lang="en-US" dirty="0" smtClean="0"/>
              <a:t>client opens </a:t>
            </a:r>
            <a:r>
              <a:rPr lang="en-US" dirty="0"/>
              <a:t>a separate connection to the web server and the server does not automatically keep any record of previous client request</a:t>
            </a:r>
            <a:r>
              <a:rPr lang="en-US" dirty="0" smtClean="0"/>
              <a:t>. 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3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49" y="307435"/>
            <a:ext cx="7210985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Sessions</a:t>
            </a:r>
            <a:endParaRPr lang="en-US" sz="2400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idx="1"/>
          </p:nvPr>
        </p:nvSpPr>
        <p:spPr>
          <a:xfrm>
            <a:off x="285750" y="904977"/>
            <a:ext cx="7772400" cy="369485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Three </a:t>
            </a:r>
            <a:r>
              <a:rPr lang="en-US" dirty="0"/>
              <a:t>ways to maintain a </a:t>
            </a:r>
            <a:r>
              <a:rPr lang="en-US" dirty="0" smtClean="0"/>
              <a:t>session: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marL="514341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Cookies – the web server assigns a unique session ID as a cookie to each web client. The subsequent requests by the client are recognized by the cookie. Drawback a client may not support cookies</a:t>
            </a:r>
            <a:r>
              <a:rPr lang="en-US" dirty="0" smtClean="0"/>
              <a:t>.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 marL="514341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Hidden form fields - the web client can assign hidden field to a form. But this limits the requests to GET and POST and if a regular link is followed this will not work</a:t>
            </a:r>
            <a:r>
              <a:rPr lang="en-US" dirty="0" smtClean="0"/>
              <a:t>.</a:t>
            </a:r>
          </a:p>
          <a:p>
            <a:pPr marL="514341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14341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URL rewriting – a parameter with the unique session id can be added to the URL. Drawback need to generate the URL dynamically though the page is static</a:t>
            </a:r>
            <a:r>
              <a:rPr lang="en-US" dirty="0" smtClean="0"/>
              <a:t>. It is tedious to keep track </a:t>
            </a:r>
            <a:endParaRPr lang="en-US" dirty="0" smtClean="0">
              <a:cs typeface="Courier New" panose="02070309020205020404" pitchFamily="49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49" y="307435"/>
            <a:ext cx="7210985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Session in java servlet - </a:t>
            </a:r>
            <a:r>
              <a:rPr lang="en-US" sz="2400" dirty="0" err="1" smtClean="0"/>
              <a:t>HttpSession</a:t>
            </a:r>
            <a:endParaRPr lang="en-US" sz="2400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idx="1"/>
          </p:nvPr>
        </p:nvSpPr>
        <p:spPr>
          <a:xfrm>
            <a:off x="285750" y="904977"/>
            <a:ext cx="7772400" cy="369485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41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cs typeface="Courier New" panose="02070309020205020404" pitchFamily="49" charset="0"/>
              </a:rPr>
              <a:t>Servlet API provides a session management API. It is built on top of the other methods for session tracking.</a:t>
            </a:r>
          </a:p>
          <a:p>
            <a:pPr marL="514341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cs typeface="Courier New" panose="02070309020205020404" pitchFamily="49" charset="0"/>
              </a:rPr>
              <a:t> The </a:t>
            </a:r>
            <a:r>
              <a:rPr lang="en-US" dirty="0" err="1" smtClean="0">
                <a:cs typeface="Courier New" panose="02070309020205020404" pitchFamily="49" charset="0"/>
              </a:rPr>
              <a:t>HttpSession</a:t>
            </a:r>
            <a:r>
              <a:rPr lang="en-US" dirty="0" smtClean="0">
                <a:cs typeface="Courier New" panose="02070309020205020404" pitchFamily="49" charset="0"/>
              </a:rPr>
              <a:t> allows us to set objects as attributes that can be retrieved in future requests.</a:t>
            </a:r>
          </a:p>
          <a:p>
            <a:pPr marL="514341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err="1" smtClean="0">
                <a:cs typeface="Courier New" panose="02070309020205020404" pitchFamily="49" charset="0"/>
              </a:rPr>
              <a:t>HttpSession</a:t>
            </a:r>
            <a:r>
              <a:rPr lang="en-US" dirty="0" smtClean="0">
                <a:cs typeface="Courier New" panose="02070309020205020404" pitchFamily="49" charset="0"/>
              </a:rPr>
              <a:t> can be retrieved from </a:t>
            </a:r>
            <a:r>
              <a:rPr lang="en-US" dirty="0" err="1" smtClean="0">
                <a:cs typeface="Courier New" panose="02070309020205020404" pitchFamily="49" charset="0"/>
              </a:rPr>
              <a:t>HttpServletRequest</a:t>
            </a:r>
            <a:r>
              <a:rPr lang="en-US" dirty="0" smtClean="0">
                <a:cs typeface="Courier New" panose="02070309020205020404" pitchFamily="49" charset="0"/>
              </a:rPr>
              <a:t> object as follows:</a:t>
            </a:r>
          </a:p>
          <a:p>
            <a:pPr marL="857232" lvl="2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cs typeface="Courier New" panose="02070309020205020404" pitchFamily="49" charset="0"/>
              </a:rPr>
              <a:t>HttpSession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cs typeface="Courier New" panose="02070309020205020404" pitchFamily="49" charset="0"/>
              </a:rPr>
              <a:t>getSession</a:t>
            </a:r>
            <a:r>
              <a:rPr lang="en-US" dirty="0" smtClean="0">
                <a:cs typeface="Courier New" panose="02070309020205020404" pitchFamily="49" charset="0"/>
              </a:rPr>
              <a:t>() – This method always returns a </a:t>
            </a:r>
            <a:r>
              <a:rPr lang="en-US" dirty="0" err="1" smtClean="0">
                <a:cs typeface="Courier New" panose="02070309020205020404" pitchFamily="49" charset="0"/>
              </a:rPr>
              <a:t>HttpSession</a:t>
            </a:r>
            <a:r>
              <a:rPr lang="en-US" dirty="0" smtClean="0">
                <a:cs typeface="Courier New" panose="02070309020205020404" pitchFamily="49" charset="0"/>
              </a:rPr>
              <a:t> object. It returns the session object attached with the request. If the request has no session, then it creates new and returns it.</a:t>
            </a:r>
          </a:p>
          <a:p>
            <a:pPr marL="857232" lvl="2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cs typeface="Courier New" panose="02070309020205020404" pitchFamily="49" charset="0"/>
              </a:rPr>
              <a:t>HttpSession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cs typeface="Courier New" panose="02070309020205020404" pitchFamily="49" charset="0"/>
              </a:rPr>
              <a:t>getSession</a:t>
            </a:r>
            <a:r>
              <a:rPr lang="en-US" dirty="0" smtClean="0">
                <a:cs typeface="Courier New" panose="02070309020205020404" pitchFamily="49" charset="0"/>
              </a:rPr>
              <a:t>(Boolean flag) – It returns the session object if request has session else it returns false.</a:t>
            </a:r>
            <a:endParaRPr lang="en-US" dirty="0" smtClean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9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49" y="307435"/>
            <a:ext cx="7210985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Tomcat sessions default behavior</a:t>
            </a:r>
            <a:endParaRPr lang="en-US" sz="2400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idx="1"/>
          </p:nvPr>
        </p:nvSpPr>
        <p:spPr>
          <a:xfrm>
            <a:off x="285750" y="904977"/>
            <a:ext cx="7772400" cy="369485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41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cs typeface="Courier New" panose="02070309020205020404" pitchFamily="49" charset="0"/>
              </a:rPr>
              <a:t>By default Tomcat directly sends cookies in the HTTP response and rewrites the URL to add JSESSIONID parameter for the first request, so that it can fall back to it later </a:t>
            </a:r>
            <a:r>
              <a:rPr lang="en-US" dirty="0" smtClean="0">
                <a:cs typeface="Courier New" panose="02070309020205020404" pitchFamily="49" charset="0"/>
              </a:rPr>
              <a:t>in case cookies are disabled in the client browser.</a:t>
            </a:r>
          </a:p>
          <a:p>
            <a:pPr marL="514341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cs typeface="Courier New" panose="02070309020205020404" pitchFamily="49" charset="0"/>
              </a:rPr>
              <a:t>The default behavior can be overridden in META-INF/context.xml</a:t>
            </a:r>
          </a:p>
          <a:p>
            <a:pPr marL="514341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 smtClean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All context attributes are listed in tomcat documentation: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  <a:hlinkClick r:id="rId2"/>
              </a:rPr>
              <a:t>https://</a:t>
            </a:r>
            <a:r>
              <a:rPr lang="en-US" dirty="0" smtClean="0">
                <a:cs typeface="Courier New" panose="02070309020205020404" pitchFamily="49" charset="0"/>
                <a:hlinkClick r:id="rId2"/>
              </a:rPr>
              <a:t>tomcat.apache.org/tomcat-8.0-doc/config/context.html#Naming</a:t>
            </a:r>
            <a:endParaRPr lang="en-US" dirty="0" smtClean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endParaRPr lang="en-US" dirty="0" smtClean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3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49" y="307435"/>
            <a:ext cx="7210985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Authentication</a:t>
            </a:r>
            <a:endParaRPr lang="en-US" sz="2400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idx="1"/>
          </p:nvPr>
        </p:nvSpPr>
        <p:spPr>
          <a:xfrm>
            <a:off x="285750" y="904977"/>
            <a:ext cx="7772400" cy="3694855"/>
          </a:xfrm>
        </p:spPr>
        <p:txBody>
          <a:bodyPr>
            <a:no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cs typeface="Courier New" panose="02070309020205020404" pitchFamily="49" charset="0"/>
              </a:rPr>
              <a:t>BASIC – The client sends the user name and password as unencrypted base64 encoded text. It should only be used with HTTPS, as the password ca be easily captured and reused.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smtClean="0">
                <a:cs typeface="Courier New" panose="02070309020205020404" pitchFamily="49" charset="0"/>
              </a:rPr>
              <a:t>Example:</a:t>
            </a:r>
          </a:p>
          <a:p>
            <a:pPr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		Authorization: Basic </a:t>
            </a:r>
            <a:r>
              <a:rPr lang="en-US" dirty="0" smtClean="0">
                <a:cs typeface="Courier New" panose="02070309020205020404" pitchFamily="49" charset="0"/>
              </a:rPr>
              <a:t>cGV0eWE6MTIz</a:t>
            </a:r>
          </a:p>
          <a:p>
            <a:pPr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        </a:t>
            </a:r>
            <a:endParaRPr lang="en-US" dirty="0" smtClean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49" y="307435"/>
            <a:ext cx="7210985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Authentication</a:t>
            </a:r>
            <a:endParaRPr lang="en-US" sz="2400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idx="1"/>
          </p:nvPr>
        </p:nvSpPr>
        <p:spPr>
          <a:xfrm>
            <a:off x="285750" y="904977"/>
            <a:ext cx="7772400" cy="3694855"/>
          </a:xfrm>
        </p:spPr>
        <p:txBody>
          <a:bodyPr>
            <a:noAutofit/>
          </a:bodyPr>
          <a:lstStyle/>
          <a:p>
            <a:pPr marL="514341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DIGEST – The client sends a hashed form of the password to the server</a:t>
            </a:r>
            <a:r>
              <a:rPr lang="en-US" dirty="0" smtClean="0">
                <a:cs typeface="Courier New" panose="02070309020205020404" pitchFamily="49" charset="0"/>
              </a:rPr>
              <a:t>.</a:t>
            </a:r>
            <a:endParaRPr lang="en-US" dirty="0" smtClean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dirty="0" smtClean="0">
              <a:cs typeface="Courier New" panose="02070309020205020404" pitchFamily="49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cs typeface="Courier New" panose="02070309020205020404" pitchFamily="49" charset="0"/>
              </a:rPr>
              <a:t>Client sends a request to protected resource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cs typeface="Courier New" panose="02070309020205020404" pitchFamily="49" charset="0"/>
              </a:rPr>
              <a:t>The server returns 401 “Unauthorized”, providing authentication realm and randomly generated single use value – nonce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cs typeface="Courier New" panose="02070309020205020404" pitchFamily="49" charset="0"/>
              </a:rPr>
              <a:t>The browser will present the authentication realm to the user and will prompt for user name and password.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cs typeface="Courier New" panose="02070309020205020404" pitchFamily="49" charset="0"/>
              </a:rPr>
              <a:t>Once the user name and password have been supplied the client re-sends the same request but adds an authentication header.</a:t>
            </a:r>
          </a:p>
          <a:p>
            <a:pPr>
              <a:spcBef>
                <a:spcPts val="0"/>
              </a:spcBef>
            </a:pPr>
            <a:endParaRPr lang="en-US" dirty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More </a:t>
            </a:r>
            <a:r>
              <a:rPr lang="en-US" dirty="0">
                <a:cs typeface="Courier New" panose="02070309020205020404" pitchFamily="49" charset="0"/>
              </a:rPr>
              <a:t>information available in RFC </a:t>
            </a:r>
            <a:r>
              <a:rPr lang="en-US" dirty="0">
                <a:cs typeface="Courier New" panose="02070309020205020404" pitchFamily="49" charset="0"/>
                <a:hlinkClick r:id="rId2"/>
              </a:rPr>
              <a:t>https://</a:t>
            </a:r>
            <a:r>
              <a:rPr lang="en-US" dirty="0" smtClean="0">
                <a:cs typeface="Courier New" panose="02070309020205020404" pitchFamily="49" charset="0"/>
                <a:hlinkClick r:id="rId2"/>
              </a:rPr>
              <a:t>tools.ietf.org/html/rfc2617</a:t>
            </a:r>
            <a:endParaRPr lang="en-US" dirty="0" smtClean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And wiki </a:t>
            </a:r>
            <a:r>
              <a:rPr lang="en-US" dirty="0">
                <a:cs typeface="Courier New" panose="02070309020205020404" pitchFamily="49" charset="0"/>
                <a:hlinkClick r:id="rId3"/>
              </a:rPr>
              <a:t>https://</a:t>
            </a:r>
            <a:r>
              <a:rPr lang="en-US" dirty="0" smtClean="0">
                <a:cs typeface="Courier New" panose="02070309020205020404" pitchFamily="49" charset="0"/>
                <a:hlinkClick r:id="rId3"/>
              </a:rPr>
              <a:t>en.wikipedia.org/wiki/Digest_access_authentication</a:t>
            </a:r>
            <a:endParaRPr lang="en-US" dirty="0" smtClean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dirty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 smtClean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1050" dirty="0"/>
          </a:p>
          <a:p>
            <a:pPr>
              <a:spcBef>
                <a:spcPts val="0"/>
              </a:spcBef>
            </a:pP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750" y="830564"/>
            <a:ext cx="72109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smtClean="0"/>
              <a:t>© 2016 Axway  |  CONFIDENTIAL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85749" y="307435"/>
            <a:ext cx="7210985" cy="37355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Authentication</a:t>
            </a:r>
            <a:endParaRPr lang="en-US" sz="2400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idx="1"/>
          </p:nvPr>
        </p:nvSpPr>
        <p:spPr>
          <a:xfrm>
            <a:off x="285750" y="904977"/>
            <a:ext cx="7772400" cy="3694855"/>
          </a:xfrm>
        </p:spPr>
        <p:txBody>
          <a:bodyPr>
            <a:noAutofit/>
          </a:bodyPr>
          <a:lstStyle/>
          <a:p>
            <a:pPr marL="628641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FORM – Uses the standard HTML form fields to pass the username and password value to the server. The server validates the credentials and creates a session that is tied to unique key. When the user log off the server invalidates the unique key</a:t>
            </a:r>
            <a:r>
              <a:rPr lang="en-US" dirty="0" smtClean="0">
                <a:cs typeface="Courier New" panose="02070309020205020404" pitchFamily="49" charset="0"/>
              </a:rPr>
              <a:t>.</a:t>
            </a:r>
          </a:p>
          <a:p>
            <a:pPr lvl="1">
              <a:spcBef>
                <a:spcPts val="0"/>
              </a:spcBef>
            </a:pPr>
            <a:endParaRPr lang="en-US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endParaRPr lang="en-US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endParaRPr lang="en-US" dirty="0" smtClean="0">
              <a:cs typeface="Courier New" panose="020703090202050204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93478" y="-45207"/>
            <a:ext cx="1405315" cy="14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2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xway">
  <a:themeElements>
    <a:clrScheme name="Axway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C3C3E"/>
      </a:accent1>
      <a:accent2>
        <a:srgbClr val="802C56"/>
      </a:accent2>
      <a:accent3>
        <a:srgbClr val="B61A43"/>
      </a:accent3>
      <a:accent4>
        <a:srgbClr val="878A8D"/>
      </a:accent4>
      <a:accent5>
        <a:srgbClr val="D2D2D1"/>
      </a:accent5>
      <a:accent6>
        <a:srgbClr val="8BA9BA"/>
      </a:accent6>
      <a:hlink>
        <a:srgbClr val="6286BA"/>
      </a:hlink>
      <a:folHlink>
        <a:srgbClr val="4C4484"/>
      </a:folHlink>
    </a:clrScheme>
    <a:fontScheme name="Axway">
      <a:majorFont>
        <a:latin typeface="Roboto Regular"/>
        <a:ea typeface=""/>
        <a:cs typeface=""/>
      </a:majorFont>
      <a:minorFont>
        <a:latin typeface="Robot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way" id="{6F4AF3CA-2F6D-2E4F-B2C9-C16E11AAE816}" vid="{593A1C19-AA97-4146-A909-256FBF8418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Axway</Template>
  <TotalTime>1821</TotalTime>
  <Words>909</Words>
  <Application>Microsoft Office PowerPoint</Application>
  <PresentationFormat>On-screen Show (16:9)</PresentationFormat>
  <Paragraphs>111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Courier New</vt:lpstr>
      <vt:lpstr>Roboto Regular</vt:lpstr>
      <vt:lpstr>Roboto</vt:lpstr>
      <vt:lpstr>Consolas</vt:lpstr>
      <vt:lpstr>Arial</vt:lpstr>
      <vt:lpstr>Axway</vt:lpstr>
      <vt:lpstr>Building a java web application - 2</vt:lpstr>
      <vt:lpstr>Encryption in 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your attention!</vt:lpstr>
    </vt:vector>
  </TitlesOfParts>
  <Manager/>
  <Company>Axway Inc.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Axway Powerpoint Template</dc:title>
  <dc:subject/>
  <dc:creator>Axway Inc.</dc:creator>
  <cp:keywords/>
  <dc:description/>
  <cp:lastModifiedBy>Petya Karastoyanova</cp:lastModifiedBy>
  <cp:revision>872</cp:revision>
  <cp:lastPrinted>2016-10-30T22:56:54Z</cp:lastPrinted>
  <dcterms:created xsi:type="dcterms:W3CDTF">2016-09-16T17:34:24Z</dcterms:created>
  <dcterms:modified xsi:type="dcterms:W3CDTF">2016-12-01T01:52:04Z</dcterms:modified>
  <cp:category/>
</cp:coreProperties>
</file>